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9144000" cy="5143500" type="screen16x9"/>
  <p:notesSz cx="6858000" cy="9144000"/>
  <p:embeddedFontLst>
    <p:embeddedFont>
      <p:font typeface="Economica" panose="020B060402020202020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66" autoAdjust="0"/>
  </p:normalViewPr>
  <p:slideViewPr>
    <p:cSldViewPr snapToGrid="0">
      <p:cViewPr varScale="1">
        <p:scale>
          <a:sx n="83" d="100"/>
          <a:sy n="83" d="100"/>
        </p:scale>
        <p:origin x="108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I-NAM</a:t>
            </a:r>
          </a:p>
          <a:p>
            <a:pPr marL="171450" lvl="0" indent="-171450" algn="l" rtl="0">
              <a:spcBef>
                <a:spcPts val="0"/>
              </a:spcBef>
              <a:spcAft>
                <a:spcPts val="0"/>
              </a:spcAft>
              <a:buFontTx/>
              <a:buChar char="-"/>
            </a:pPr>
            <a:r>
              <a:rPr lang="en-US" dirty="0"/>
              <a:t>Spend some time talking about the final project</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Last week review – K logistic curve, inflection point, growth curve</a:t>
            </a:r>
          </a:p>
          <a:p>
            <a:pPr marL="171450" lvl="0" indent="-171450" algn="l" rtl="0">
              <a:spcBef>
                <a:spcPts val="0"/>
              </a:spcBef>
              <a:spcAft>
                <a:spcPts val="0"/>
              </a:spcAft>
              <a:buFontTx/>
              <a:buChar char="-"/>
            </a:pPr>
            <a:r>
              <a:rPr lang="en-US" dirty="0"/>
              <a:t>Additive vs compensatory mortality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7328613439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732861343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democratize the process of conserving and harvesting wildlife between Indigenous and non-Indigenous governments by including significant input from Indigenous Peoples across the province</a:t>
            </a:r>
            <a:endParaRPr/>
          </a:p>
          <a:p>
            <a:pPr marL="0" lvl="0" indent="0" algn="l" rtl="0">
              <a:spcBef>
                <a:spcPts val="0"/>
              </a:spcBef>
              <a:spcAft>
                <a:spcPts val="0"/>
              </a:spcAft>
              <a:buNone/>
            </a:pPr>
            <a:r>
              <a:rPr lang="en"/>
              <a:t>“Collaborative wildlife stewardship advances reconciliation with Indigenous governments”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7b0aca17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7b0aca17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Southern mtn caribou are endangered and could be lost in our generation</a:t>
            </a:r>
            <a:endParaRPr dirty="0"/>
          </a:p>
          <a:p>
            <a:pPr marL="457200" lvl="0" indent="-298450" algn="l" rtl="0">
              <a:spcBef>
                <a:spcPts val="0"/>
              </a:spcBef>
              <a:spcAft>
                <a:spcPts val="0"/>
              </a:spcAft>
              <a:buSzPts val="1100"/>
              <a:buChar char="-"/>
            </a:pPr>
            <a:r>
              <a:rPr lang="en" dirty="0"/>
              <a:t>Rather than accept that fate, 2 First Nations began an ambitious recovery effort</a:t>
            </a:r>
            <a:endParaRPr dirty="0"/>
          </a:p>
          <a:p>
            <a:pPr marL="457200" lvl="0" indent="-298450" algn="l" rtl="0">
              <a:spcBef>
                <a:spcPts val="0"/>
              </a:spcBef>
              <a:spcAft>
                <a:spcPts val="0"/>
              </a:spcAft>
              <a:buSzPts val="1100"/>
              <a:buChar char="-"/>
            </a:pPr>
            <a:r>
              <a:rPr lang="en" dirty="0"/>
              <a:t>The story of caribou is interwoven with indigenous peoples who have relied on caribou for subsistence and for ceremonial and cultural purposes since time immemorial</a:t>
            </a:r>
            <a:endParaRPr dirty="0"/>
          </a:p>
          <a:p>
            <a:pPr marL="457200" lvl="0" indent="-298450" algn="l" rtl="0">
              <a:spcBef>
                <a:spcPts val="0"/>
              </a:spcBef>
              <a:spcAft>
                <a:spcPts val="0"/>
              </a:spcAft>
              <a:buSzPts val="1100"/>
              <a:buChar char="-"/>
            </a:pPr>
            <a:r>
              <a:rPr lang="en" dirty="0"/>
              <a:t>Caribou are fewer now - 12 herds have been lost in N. America since 2000… why?</a:t>
            </a:r>
            <a:endParaRPr dirty="0"/>
          </a:p>
          <a:p>
            <a:pPr marL="914400" lvl="1" indent="-298450" algn="l" rtl="0">
              <a:spcBef>
                <a:spcPts val="0"/>
              </a:spcBef>
              <a:spcAft>
                <a:spcPts val="0"/>
              </a:spcAft>
              <a:buSzPts val="1100"/>
              <a:buChar char="-"/>
            </a:pPr>
            <a:r>
              <a:rPr lang="en" dirty="0"/>
              <a:t>Caribou evolved in habitats where they were the prominent large mamma</a:t>
            </a:r>
            <a:endParaRPr dirty="0"/>
          </a:p>
          <a:p>
            <a:pPr marL="914400" lvl="1" indent="-298450" algn="l" rtl="0">
              <a:spcBef>
                <a:spcPts val="0"/>
              </a:spcBef>
              <a:spcAft>
                <a:spcPts val="0"/>
              </a:spcAft>
              <a:buSzPts val="1100"/>
              <a:buChar char="-"/>
            </a:pPr>
            <a:r>
              <a:rPr lang="en" dirty="0"/>
              <a:t>Today, resource extraction industry and climate change are changing predator-prey dynamics (among other things) for caribou</a:t>
            </a:r>
            <a:endParaRPr dirty="0"/>
          </a:p>
          <a:p>
            <a:pPr marL="914400" lvl="1" indent="-298450" algn="l" rtl="0">
              <a:spcBef>
                <a:spcPts val="0"/>
              </a:spcBef>
              <a:spcAft>
                <a:spcPts val="0"/>
              </a:spcAft>
              <a:buSzPts val="1100"/>
              <a:buChar char="-"/>
            </a:pPr>
            <a:r>
              <a:rPr lang="en" dirty="0"/>
              <a:t>For this particular herd elevated wolf densities → increased mortality which was unsustainable for the population</a:t>
            </a:r>
            <a:endParaRPr dirty="0"/>
          </a:p>
          <a:p>
            <a:pPr marL="914400" lvl="1" indent="-298450" algn="l" rtl="0">
              <a:spcBef>
                <a:spcPts val="0"/>
              </a:spcBef>
              <a:spcAft>
                <a:spcPts val="0"/>
              </a:spcAft>
              <a:buSzPts val="1100"/>
              <a:buChar char="-"/>
            </a:pPr>
            <a:r>
              <a:rPr lang="en" dirty="0"/>
              <a:t>Kinse-Za caribou herd in southern Canada - live in homelands of W Moberly First Nations and Salteau First Nations (Red is where they’re extirpated)</a:t>
            </a:r>
            <a:endParaRPr dirty="0"/>
          </a:p>
          <a:p>
            <a:pPr marL="1371600" lvl="2" indent="-298450" algn="l" rtl="0">
              <a:spcBef>
                <a:spcPts val="0"/>
              </a:spcBef>
              <a:spcAft>
                <a:spcPts val="0"/>
              </a:spcAft>
              <a:buSzPts val="1100"/>
              <a:buChar char="-"/>
            </a:pPr>
            <a:r>
              <a:rPr lang="en" dirty="0"/>
              <a:t>Used to be described by elders as abundant as “bugs on the landscape”</a:t>
            </a:r>
            <a:endParaRPr dirty="0"/>
          </a:p>
          <a:p>
            <a:pPr marL="1371600" lvl="2" indent="-298450" algn="l" rtl="0">
              <a:spcBef>
                <a:spcPts val="0"/>
              </a:spcBef>
              <a:spcAft>
                <a:spcPts val="0"/>
              </a:spcAft>
              <a:buSzPts val="1100"/>
              <a:buChar char="-"/>
            </a:pPr>
            <a:r>
              <a:rPr lang="en" dirty="0"/>
              <a:t>declined to only 38 by 2013!!!!!!!</a:t>
            </a:r>
            <a:endParaRPr dirty="0"/>
          </a:p>
          <a:p>
            <a:pPr marL="1371600" lvl="2" indent="-298450" algn="l" rtl="0">
              <a:spcBef>
                <a:spcPts val="0"/>
              </a:spcBef>
              <a:spcAft>
                <a:spcPts val="0"/>
              </a:spcAft>
              <a:buSzPts val="1100"/>
              <a:buChar char="-"/>
            </a:pPr>
            <a:r>
              <a:rPr lang="en" dirty="0"/>
              <a:t>However, the Nations and partners enacted emergency measures to avert total loss.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7b0aca1718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7b0aca171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Avert extirpation in the short term while creating a better future for caribou via long-term habitat solutions.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The short term=increasing caribou population growth by limiting predation via wolf density reductions (hunters and trappers along with the BC government reduced wolf density) and maternal penning. (bring adult caribou into maternity pens in late winter, calve in May/Jun, allow calves to growth ~8 weeks til they’re less vulnerable to predation, released in summer. Indigenous guardians look after bou in the pens</a:t>
            </a:r>
            <a:endParaRPr dirty="0"/>
          </a:p>
          <a:p>
            <a:pPr marL="0" lvl="0" indent="0" algn="l" rtl="0">
              <a:spcBef>
                <a:spcPts val="0"/>
              </a:spcBef>
              <a:spcAft>
                <a:spcPts val="0"/>
              </a:spcAft>
              <a:buNone/>
            </a:pPr>
            <a:r>
              <a:rPr lang="en" dirty="0"/>
              <a:t>Also, doing habitat restoration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Indigenous-led recovery actions resulted in population growth - herd tripled in less than a decade to 114!</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Takeaways - indigenous-led conservation mobilized collaboration - cultural AND ecological restoration</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af3c95df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7af3c95df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af3c95df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af3c95df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e839bbdb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e839bbdb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Canada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62864a6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762864a6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e839bbdb4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e839bbdb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732861343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73286134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 yet significant number of subsistence hunters</a:t>
            </a:r>
            <a:endParaRPr/>
          </a:p>
          <a:p>
            <a:pPr marL="0" lvl="0" indent="0" algn="l" rtl="0">
              <a:spcBef>
                <a:spcPts val="0"/>
              </a:spcBef>
              <a:spcAft>
                <a:spcPts val="0"/>
              </a:spcAft>
              <a:buNone/>
            </a:pPr>
            <a:r>
              <a:rPr lang="en"/>
              <a:t>Misplaced animal-rights activists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73286134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73286134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Honorable Harvest - to take only what is given, to use it well, to be grateful for the gift, and to reciprocate the gift</a:t>
            </a:r>
            <a:endParaRPr dirty="0"/>
          </a:p>
          <a:p>
            <a:pPr marL="0" lvl="0" indent="0" algn="l" rtl="0">
              <a:spcBef>
                <a:spcPts val="0"/>
              </a:spcBef>
              <a:spcAft>
                <a:spcPts val="0"/>
              </a:spcAft>
              <a:buNone/>
            </a:pPr>
            <a:r>
              <a:rPr lang="en" dirty="0"/>
              <a:t>“Leaders pass” - wouldn’t shoot the caribou at the front of the herd to ensure continued migration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732861343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732861343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Wildlife harvest is also associated with keeping traditions alive, intergenerational knowledge transfer, acquiring materials for utility and art, as well as building and maintaining social bonds</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How do we feel about staying flexible with the “legitimate” definition?</a:t>
            </a:r>
            <a:endParaRPr sz="6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32861343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732861343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land can be shared to the mutual benefit of all its inhabits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732861343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732861343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www.uwyo.edu/dbmcd/popecol/aprlects/lect27.html#:~:text=If%20a%20given%20mortality%20factor,some%20threshold%20value%2C%20C*"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803155"/>
            <a:ext cx="3054600" cy="153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EFB 390 Recitation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7</a:t>
            </a:r>
            <a:endParaRPr/>
          </a:p>
        </p:txBody>
      </p:sp>
      <p:sp>
        <p:nvSpPr>
          <p:cNvPr id="128" name="Google Shape;128;p22"/>
          <p:cNvSpPr txBox="1"/>
          <p:nvPr/>
        </p:nvSpPr>
        <p:spPr>
          <a:xfrm>
            <a:off x="428850" y="4378425"/>
            <a:ext cx="82863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The Government of British Columbia’s “Together for Wildlife Strategy” (T4W)</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Include Indigenous cultural views</a:t>
            </a:r>
            <a:endParaRPr sz="1600">
              <a:latin typeface="Open Sans"/>
              <a:ea typeface="Open Sans"/>
              <a:cs typeface="Open Sans"/>
              <a:sym typeface="Open Sans"/>
            </a:endParaRPr>
          </a:p>
        </p:txBody>
      </p:sp>
      <p:sp>
        <p:nvSpPr>
          <p:cNvPr id="129" name="Google Shape;129;p22"/>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Democracy of hunting is standard</a:t>
            </a:r>
            <a:endParaRPr sz="2100">
              <a:latin typeface="Open Sans"/>
              <a:ea typeface="Open Sans"/>
              <a:cs typeface="Open Sans"/>
              <a:sym typeface="Open Sans"/>
            </a:endParaRPr>
          </a:p>
        </p:txBody>
      </p:sp>
      <p:sp>
        <p:nvSpPr>
          <p:cNvPr id="130" name="Google Shape;130;p22"/>
          <p:cNvSpPr txBox="1"/>
          <p:nvPr/>
        </p:nvSpPr>
        <p:spPr>
          <a:xfrm>
            <a:off x="1159425" y="1851950"/>
            <a:ext cx="70338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The democracy of hunting is centered on wildlife conservation and must be guided by shared decision-making amongst Indigenous and non-Indigenous governments </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Klinse-Za mountain caribou</a:t>
            </a:r>
            <a:endParaRPr/>
          </a:p>
        </p:txBody>
      </p:sp>
      <p:sp>
        <p:nvSpPr>
          <p:cNvPr id="136" name="Google Shape;136;p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350">
                <a:solidFill>
                  <a:srgbClr val="1C1D1E"/>
                </a:solidFill>
                <a:highlight>
                  <a:srgbClr val="FFFFFF"/>
                </a:highlight>
              </a:rPr>
              <a:t>Lamb, C. T., R. Willson, C. Richter, N. Owens-Beek, J. Napoleon, B. Muir, R. S. McNay, E. Lavis, M. Hebblewhite, L. Giguere, T. Dokkie, S. Boutin, and A. T. Ford. 2022. Indigenous-led conservation: Pathways to recovery for the nearly extirpated Klinse-Za mountain caribou. Ecological Applications.</a:t>
            </a:r>
            <a:endParaRPr sz="1350">
              <a:solidFill>
                <a:srgbClr val="1C1D1E"/>
              </a:solidFill>
              <a:highlight>
                <a:srgbClr val="FFFFFF"/>
              </a:highlight>
            </a:endParaRPr>
          </a:p>
          <a:p>
            <a:pPr marL="0" lvl="0" indent="0" algn="l" rtl="0">
              <a:spcBef>
                <a:spcPts val="1200"/>
              </a:spcBef>
              <a:spcAft>
                <a:spcPts val="0"/>
              </a:spcAft>
              <a:buClr>
                <a:schemeClr val="dk1"/>
              </a:buClr>
              <a:buSzPts val="1100"/>
              <a:buFont typeface="Arial"/>
              <a:buNone/>
            </a:pPr>
            <a:endParaRPr sz="1350">
              <a:solidFill>
                <a:srgbClr val="1C1D1E"/>
              </a:solidFill>
              <a:highlight>
                <a:srgbClr val="FFFFFF"/>
              </a:highlight>
            </a:endParaRPr>
          </a:p>
          <a:p>
            <a:pPr marL="0" lvl="0" indent="0" algn="l" rtl="0">
              <a:spcBef>
                <a:spcPts val="1200"/>
              </a:spcBef>
              <a:spcAft>
                <a:spcPts val="1200"/>
              </a:spcAft>
              <a:buNone/>
            </a:pPr>
            <a:endParaRPr sz="1350">
              <a:solidFill>
                <a:srgbClr val="1C1D1E"/>
              </a:solidFill>
              <a:highlight>
                <a:srgbClr val="FFFFFF"/>
              </a:highlight>
            </a:endParaRPr>
          </a:p>
        </p:txBody>
      </p:sp>
      <p:pic>
        <p:nvPicPr>
          <p:cNvPr id="137" name="Google Shape;137;p23"/>
          <p:cNvPicPr preferRelativeResize="0"/>
          <p:nvPr/>
        </p:nvPicPr>
        <p:blipFill rotWithShape="1">
          <a:blip r:embed="rId5">
            <a:alphaModFix/>
          </a:blip>
          <a:srcRect b="12018"/>
          <a:stretch/>
        </p:blipFill>
        <p:spPr>
          <a:xfrm>
            <a:off x="3699550" y="2126074"/>
            <a:ext cx="5132749" cy="3009900"/>
          </a:xfrm>
          <a:prstGeom prst="rect">
            <a:avLst/>
          </a:prstGeom>
          <a:noFill/>
          <a:ln>
            <a:noFill/>
          </a:ln>
        </p:spPr>
      </p:pic>
      <p:pic>
        <p:nvPicPr>
          <p:cNvPr id="138" name="Google Shape;138;p23"/>
          <p:cNvPicPr preferRelativeResize="0"/>
          <p:nvPr/>
        </p:nvPicPr>
        <p:blipFill>
          <a:blip r:embed="rId6">
            <a:alphaModFix/>
          </a:blip>
          <a:stretch>
            <a:fillRect/>
          </a:stretch>
        </p:blipFill>
        <p:spPr>
          <a:xfrm>
            <a:off x="311701" y="2126075"/>
            <a:ext cx="3161175" cy="3009898"/>
          </a:xfrm>
          <a:prstGeom prst="rect">
            <a:avLst/>
          </a:prstGeom>
          <a:noFill/>
          <a:ln>
            <a:noFill/>
          </a:ln>
        </p:spPr>
      </p:pic>
      <p:pic>
        <p:nvPicPr>
          <p:cNvPr id="3" name="FO-rxKgVcAEnRoa">
            <a:hlinkClick r:id="" action="ppaction://media"/>
            <a:extLst>
              <a:ext uri="{FF2B5EF4-FFF2-40B4-BE49-F238E27FC236}">
                <a16:creationId xmlns:a16="http://schemas.microsoft.com/office/drawing/2014/main" id="{85B08280-4F5C-02CB-5ED2-237FC6D00CD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52625" y="666750"/>
            <a:ext cx="5238750" cy="381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44" name="Google Shape;144;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5" name="Google Shape;145;p24"/>
          <p:cNvPicPr preferRelativeResize="0"/>
          <p:nvPr/>
        </p:nvPicPr>
        <p:blipFill>
          <a:blip r:embed="rId3">
            <a:alphaModFix/>
          </a:blip>
          <a:stretch>
            <a:fillRect/>
          </a:stretch>
        </p:blipFill>
        <p:spPr>
          <a:xfrm>
            <a:off x="2557463" y="190500"/>
            <a:ext cx="4029075" cy="476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FINAL PRESENTATIONS - “What’s the deal with…”</a:t>
            </a:r>
            <a:endParaRPr/>
          </a:p>
        </p:txBody>
      </p:sp>
      <p:sp>
        <p:nvSpPr>
          <p:cNvPr id="151" name="Google Shape;151;p2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61950" algn="l" rtl="0">
              <a:spcBef>
                <a:spcPts val="0"/>
              </a:spcBef>
              <a:spcAft>
                <a:spcPts val="0"/>
              </a:spcAft>
              <a:buSzPts val="2100"/>
              <a:buChar char="●"/>
            </a:pPr>
            <a:r>
              <a:rPr lang="en" sz="2100"/>
              <a:t>Assigned into groups of 4-6 and a question/mystery</a:t>
            </a:r>
            <a:endParaRPr sz="2100"/>
          </a:p>
          <a:p>
            <a:pPr marL="914400" lvl="1" indent="-336550" algn="l" rtl="0">
              <a:spcBef>
                <a:spcPts val="0"/>
              </a:spcBef>
              <a:spcAft>
                <a:spcPts val="0"/>
              </a:spcAft>
              <a:buSzPts val="1700"/>
              <a:buChar char="○"/>
            </a:pPr>
            <a:r>
              <a:rPr lang="en" sz="1700"/>
              <a:t>Rank your top 3 choices, or can create your own with a group</a:t>
            </a:r>
            <a:endParaRPr sz="1700"/>
          </a:p>
          <a:p>
            <a:pPr marL="457200" lvl="0" indent="-361950" algn="l" rtl="0">
              <a:spcBef>
                <a:spcPts val="0"/>
              </a:spcBef>
              <a:spcAft>
                <a:spcPts val="0"/>
              </a:spcAft>
              <a:buSzPts val="2100"/>
              <a:buChar char="●"/>
            </a:pPr>
            <a:r>
              <a:rPr lang="en" sz="2100"/>
              <a:t>Interview</a:t>
            </a:r>
            <a:endParaRPr sz="2100"/>
          </a:p>
          <a:p>
            <a:pPr marL="914400" lvl="1" indent="-336550" algn="l" rtl="0">
              <a:spcBef>
                <a:spcPts val="0"/>
              </a:spcBef>
              <a:spcAft>
                <a:spcPts val="0"/>
              </a:spcAft>
              <a:buSzPts val="1700"/>
              <a:buChar char="○"/>
            </a:pPr>
            <a:r>
              <a:rPr lang="en" sz="1700"/>
              <a:t>Biologist, manager, or other relevant party</a:t>
            </a:r>
            <a:endParaRPr sz="1700"/>
          </a:p>
          <a:p>
            <a:pPr marL="457200" lvl="0" indent="-361950" algn="l" rtl="0">
              <a:spcBef>
                <a:spcPts val="0"/>
              </a:spcBef>
              <a:spcAft>
                <a:spcPts val="0"/>
              </a:spcAft>
              <a:buSzPts val="2100"/>
              <a:buChar char="●"/>
            </a:pPr>
            <a:r>
              <a:rPr lang="en" sz="2100"/>
              <a:t>Group Presentations (Dec. 6 &amp; 8)</a:t>
            </a:r>
            <a:endParaRPr sz="2100"/>
          </a:p>
          <a:p>
            <a:pPr marL="914400" lvl="1" indent="-336550" algn="l" rtl="0">
              <a:spcBef>
                <a:spcPts val="0"/>
              </a:spcBef>
              <a:spcAft>
                <a:spcPts val="0"/>
              </a:spcAft>
              <a:buSzPts val="1700"/>
              <a:buChar char="○"/>
            </a:pPr>
            <a:r>
              <a:rPr lang="en" sz="1700"/>
              <a:t>6-7 minutes, 3 minutes for questions</a:t>
            </a:r>
            <a:endParaRPr sz="1700"/>
          </a:p>
          <a:p>
            <a:pPr marL="914400" lvl="1" indent="-336550" algn="l" rtl="0">
              <a:spcBef>
                <a:spcPts val="0"/>
              </a:spcBef>
              <a:spcAft>
                <a:spcPts val="0"/>
              </a:spcAft>
              <a:buSzPts val="1700"/>
              <a:buChar char="○"/>
            </a:pPr>
            <a:r>
              <a:rPr lang="en" sz="1700"/>
              <a:t>Everyone must speak</a:t>
            </a:r>
            <a:endParaRPr sz="1700"/>
          </a:p>
          <a:p>
            <a:pPr marL="457200" lvl="0" indent="-361950" algn="l" rtl="0">
              <a:spcBef>
                <a:spcPts val="0"/>
              </a:spcBef>
              <a:spcAft>
                <a:spcPts val="0"/>
              </a:spcAft>
              <a:buSzPts val="2100"/>
              <a:buChar char="●"/>
            </a:pPr>
            <a:r>
              <a:rPr lang="en" sz="2100"/>
              <a:t>Individual write-up (Dec. 12)</a:t>
            </a:r>
            <a:endParaRPr sz="2100"/>
          </a:p>
          <a:p>
            <a:pPr marL="914400" lvl="1" indent="-336550" algn="l" rtl="0">
              <a:spcBef>
                <a:spcPts val="0"/>
              </a:spcBef>
              <a:spcAft>
                <a:spcPts val="0"/>
              </a:spcAft>
              <a:buSzPts val="1700"/>
              <a:buChar char="○"/>
            </a:pPr>
            <a:r>
              <a:rPr lang="en" sz="1700"/>
              <a:t>2000-3500 words, 1.5 spacing, 12 pt font</a:t>
            </a:r>
            <a:endParaRPr sz="1700"/>
          </a:p>
          <a:p>
            <a:pPr marL="914400" lvl="1" indent="-336550" algn="l" rtl="0">
              <a:spcBef>
                <a:spcPts val="0"/>
              </a:spcBef>
              <a:spcAft>
                <a:spcPts val="0"/>
              </a:spcAft>
              <a:buSzPts val="1700"/>
              <a:buChar char="○"/>
            </a:pPr>
            <a:r>
              <a:rPr lang="en" sz="1700"/>
              <a:t>8 peer-reviewed citations, 4 grey literature, interview</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Timeline</a:t>
            </a:r>
            <a:endParaRPr/>
          </a:p>
        </p:txBody>
      </p:sp>
      <p:sp>
        <p:nvSpPr>
          <p:cNvPr id="157" name="Google Shape;157;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Font typeface="Open Sans"/>
              <a:buChar char="●"/>
            </a:pPr>
            <a:r>
              <a:rPr lang="en" dirty="0"/>
              <a:t>Week of Nov 1:  Ranking favorite topics + project assignment (TA’s)</a:t>
            </a:r>
          </a:p>
          <a:p>
            <a:pPr lvl="1" indent="-336550">
              <a:buSzPts val="1700"/>
              <a:buFont typeface="Open Sans"/>
              <a:buChar char="●"/>
            </a:pPr>
            <a:r>
              <a:rPr lang="en-US" dirty="0"/>
              <a:t>S</a:t>
            </a:r>
            <a:r>
              <a:rPr lang="en" dirty="0"/>
              <a:t>ubmit your ranking on Blackboard today</a:t>
            </a:r>
            <a:endParaRPr dirty="0"/>
          </a:p>
          <a:p>
            <a:pPr marL="457200" lvl="0" indent="-336550" algn="l" rtl="0">
              <a:spcBef>
                <a:spcPts val="0"/>
              </a:spcBef>
              <a:spcAft>
                <a:spcPts val="0"/>
              </a:spcAft>
              <a:buSzPts val="1700"/>
              <a:buFont typeface="Open Sans"/>
              <a:buChar char="●"/>
            </a:pPr>
            <a:r>
              <a:rPr lang="en" dirty="0"/>
              <a:t>Thurs, Nov 10:  Submit outline</a:t>
            </a:r>
            <a:endParaRPr dirty="0"/>
          </a:p>
          <a:p>
            <a:pPr marL="457200" lvl="0" indent="-336550" algn="l" rtl="0">
              <a:spcBef>
                <a:spcPts val="0"/>
              </a:spcBef>
              <a:spcAft>
                <a:spcPts val="0"/>
              </a:spcAft>
              <a:buSzPts val="1700"/>
              <a:buFont typeface="Open Sans"/>
              <a:buChar char="●"/>
            </a:pPr>
            <a:r>
              <a:rPr lang="en" dirty="0"/>
              <a:t>Week of Nov 14: Schedule meetings to discuss outline &amp; project with TA’s</a:t>
            </a:r>
            <a:endParaRPr dirty="0"/>
          </a:p>
          <a:p>
            <a:pPr marL="457200" lvl="0" indent="-336550" algn="l" rtl="0">
              <a:spcBef>
                <a:spcPts val="0"/>
              </a:spcBef>
              <a:spcAft>
                <a:spcPts val="0"/>
              </a:spcAft>
              <a:buSzPts val="1700"/>
              <a:buFont typeface="Open Sans"/>
              <a:buChar char="●"/>
            </a:pPr>
            <a:r>
              <a:rPr lang="en" dirty="0"/>
              <a:t>Final presentations: Dec 6-8</a:t>
            </a:r>
            <a:endParaRPr dirty="0"/>
          </a:p>
          <a:p>
            <a:pPr marL="457200" lvl="0" indent="-336550" algn="l" rtl="0">
              <a:spcBef>
                <a:spcPts val="0"/>
              </a:spcBef>
              <a:spcAft>
                <a:spcPts val="0"/>
              </a:spcAft>
              <a:buSzPts val="1700"/>
              <a:buFont typeface="Open Sans"/>
              <a:buChar char="●"/>
            </a:pPr>
            <a:r>
              <a:rPr lang="en" dirty="0"/>
              <a:t>Final write-up due: Dec 12 (reading day)</a:t>
            </a:r>
            <a:endParaRPr dirty="0"/>
          </a:p>
          <a:p>
            <a:pPr marL="0" lvl="0" indent="0" algn="l" rtl="0">
              <a:spcBef>
                <a:spcPts val="120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4D7C-CF3D-8C75-622F-B8C2863600DC}"/>
              </a:ext>
            </a:extLst>
          </p:cNvPr>
          <p:cNvSpPr>
            <a:spLocks noGrp="1"/>
          </p:cNvSpPr>
          <p:nvPr>
            <p:ph type="title"/>
          </p:nvPr>
        </p:nvSpPr>
        <p:spPr/>
        <p:txBody>
          <a:bodyPr/>
          <a:lstStyle/>
          <a:p>
            <a:r>
              <a:rPr lang="en-US" dirty="0"/>
              <a:t>Reminders</a:t>
            </a:r>
          </a:p>
        </p:txBody>
      </p:sp>
      <p:sp>
        <p:nvSpPr>
          <p:cNvPr id="3" name="Text Placeholder 2">
            <a:extLst>
              <a:ext uri="{FF2B5EF4-FFF2-40B4-BE49-F238E27FC236}">
                <a16:creationId xmlns:a16="http://schemas.microsoft.com/office/drawing/2014/main" id="{75EDF2B6-C850-C601-2495-5D463C491B2D}"/>
              </a:ext>
            </a:extLst>
          </p:cNvPr>
          <p:cNvSpPr>
            <a:spLocks noGrp="1"/>
          </p:cNvSpPr>
          <p:nvPr>
            <p:ph type="body" idx="1"/>
          </p:nvPr>
        </p:nvSpPr>
        <p:spPr/>
        <p:txBody>
          <a:bodyPr/>
          <a:lstStyle/>
          <a:p>
            <a:r>
              <a:rPr lang="en-US" dirty="0"/>
              <a:t>Submit WRRB question before class Thurs</a:t>
            </a:r>
          </a:p>
          <a:p>
            <a:r>
              <a:rPr lang="en-US" dirty="0"/>
              <a:t>Outline due next Thurs 11/10</a:t>
            </a:r>
          </a:p>
          <a:p>
            <a:r>
              <a:rPr lang="en-US" dirty="0"/>
              <a:t>Quiz 2 Tues 11/15</a:t>
            </a:r>
          </a:p>
          <a:p>
            <a:endParaRPr lang="en-US" dirty="0"/>
          </a:p>
          <a:p>
            <a:r>
              <a:rPr lang="en-US" dirty="0"/>
              <a:t>Chloe gone next week, Riley substituting</a:t>
            </a:r>
          </a:p>
        </p:txBody>
      </p:sp>
    </p:spTree>
    <p:extLst>
      <p:ext uri="{BB962C8B-B14F-4D97-AF65-F5344CB8AC3E}">
        <p14:creationId xmlns:p14="http://schemas.microsoft.com/office/powerpoint/2010/main" val="412413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F3F6-80A5-93CB-097D-A26F328CBE24}"/>
              </a:ext>
            </a:extLst>
          </p:cNvPr>
          <p:cNvSpPr>
            <a:spLocks noGrp="1"/>
          </p:cNvSpPr>
          <p:nvPr>
            <p:ph type="title"/>
          </p:nvPr>
        </p:nvSpPr>
        <p:spPr/>
        <p:txBody>
          <a:bodyPr>
            <a:normAutofit/>
          </a:bodyPr>
          <a:lstStyle/>
          <a:p>
            <a:r>
              <a:rPr lang="en-US" dirty="0"/>
              <a:t>Last week review…</a:t>
            </a:r>
          </a:p>
        </p:txBody>
      </p:sp>
      <p:pic>
        <p:nvPicPr>
          <p:cNvPr id="5" name="Picture 4">
            <a:extLst>
              <a:ext uri="{FF2B5EF4-FFF2-40B4-BE49-F238E27FC236}">
                <a16:creationId xmlns:a16="http://schemas.microsoft.com/office/drawing/2014/main" id="{D6B58749-BCBA-36B6-2222-2E45966B8689}"/>
              </a:ext>
            </a:extLst>
          </p:cNvPr>
          <p:cNvPicPr>
            <a:picLocks noChangeAspect="1"/>
          </p:cNvPicPr>
          <p:nvPr/>
        </p:nvPicPr>
        <p:blipFill rotWithShape="1">
          <a:blip r:embed="rId2"/>
          <a:srcRect l="6793" t="12828" b="40365"/>
          <a:stretch/>
        </p:blipFill>
        <p:spPr>
          <a:xfrm>
            <a:off x="1134319" y="1689904"/>
            <a:ext cx="3595566" cy="2407534"/>
          </a:xfrm>
          <a:prstGeom prst="rect">
            <a:avLst/>
          </a:prstGeom>
        </p:spPr>
      </p:pic>
      <p:pic>
        <p:nvPicPr>
          <p:cNvPr id="7" name="Picture 6">
            <a:extLst>
              <a:ext uri="{FF2B5EF4-FFF2-40B4-BE49-F238E27FC236}">
                <a16:creationId xmlns:a16="http://schemas.microsoft.com/office/drawing/2014/main" id="{F1EE98F9-555D-88A1-5F8A-5DA42A7FCA4F}"/>
              </a:ext>
            </a:extLst>
          </p:cNvPr>
          <p:cNvPicPr>
            <a:picLocks noChangeAspect="1"/>
          </p:cNvPicPr>
          <p:nvPr/>
        </p:nvPicPr>
        <p:blipFill rotWithShape="1">
          <a:blip r:embed="rId2"/>
          <a:srcRect t="59409" r="24796" b="9786"/>
          <a:stretch/>
        </p:blipFill>
        <p:spPr>
          <a:xfrm>
            <a:off x="5282216" y="2101470"/>
            <a:ext cx="2901086" cy="1584401"/>
          </a:xfrm>
          <a:prstGeom prst="rect">
            <a:avLst/>
          </a:prstGeom>
        </p:spPr>
      </p:pic>
    </p:spTree>
    <p:extLst>
      <p:ext uri="{BB962C8B-B14F-4D97-AF65-F5344CB8AC3E}">
        <p14:creationId xmlns:p14="http://schemas.microsoft.com/office/powerpoint/2010/main" val="161091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6F603-E41C-3E36-5870-D198D737B7A1}"/>
              </a:ext>
            </a:extLst>
          </p:cNvPr>
          <p:cNvSpPr>
            <a:spLocks noGrp="1"/>
          </p:cNvSpPr>
          <p:nvPr>
            <p:ph type="title"/>
          </p:nvPr>
        </p:nvSpPr>
        <p:spPr/>
        <p:txBody>
          <a:bodyPr/>
          <a:lstStyle/>
          <a:p>
            <a:r>
              <a:rPr lang="en-US" dirty="0"/>
              <a:t>Compensatory vs additive mortality</a:t>
            </a:r>
          </a:p>
        </p:txBody>
      </p:sp>
      <p:sp>
        <p:nvSpPr>
          <p:cNvPr id="4" name="Text Placeholder 3">
            <a:extLst>
              <a:ext uri="{FF2B5EF4-FFF2-40B4-BE49-F238E27FC236}">
                <a16:creationId xmlns:a16="http://schemas.microsoft.com/office/drawing/2014/main" id="{736564B5-7698-32D7-B0CC-70F3CB5EF7E6}"/>
              </a:ext>
            </a:extLst>
          </p:cNvPr>
          <p:cNvSpPr>
            <a:spLocks noGrp="1"/>
          </p:cNvSpPr>
          <p:nvPr>
            <p:ph type="body" idx="1"/>
          </p:nvPr>
        </p:nvSpPr>
        <p:spPr/>
        <p:txBody>
          <a:bodyPr/>
          <a:lstStyle/>
          <a:p>
            <a:pPr marL="139700" indent="0">
              <a:buNone/>
            </a:pPr>
            <a:r>
              <a:rPr lang="en-US" dirty="0"/>
              <a:t>If a given mortality factor (e.g. harvest, poisoning or predation) causes an immediate reduction in total survival, it is considered </a:t>
            </a:r>
            <a:r>
              <a:rPr lang="en-US" b="1" dirty="0"/>
              <a:t>additive</a:t>
            </a:r>
            <a:r>
              <a:rPr lang="en-US" dirty="0"/>
              <a:t>. </a:t>
            </a:r>
          </a:p>
          <a:p>
            <a:pPr marL="139700" indent="0">
              <a:buNone/>
            </a:pPr>
            <a:r>
              <a:rPr lang="en-US" dirty="0"/>
              <a:t>A </a:t>
            </a:r>
            <a:r>
              <a:rPr lang="en-US" b="1" dirty="0"/>
              <a:t>compensatory</a:t>
            </a:r>
            <a:r>
              <a:rPr lang="en-US" dirty="0"/>
              <a:t> factor, in contrast, causes no reduction in total survival (until it reaches some threshold value, C*).</a:t>
            </a:r>
          </a:p>
          <a:p>
            <a:pPr marL="139700" indent="0">
              <a:buNone/>
            </a:pPr>
            <a:endParaRPr lang="en-US" dirty="0"/>
          </a:p>
          <a:p>
            <a:pPr marL="139700" indent="0">
              <a:buNone/>
            </a:pPr>
            <a:r>
              <a:rPr lang="en-US" dirty="0">
                <a:hlinkClick r:id="rId2"/>
              </a:rPr>
              <a:t>http://www.uwyo.edu/dbmcd/popecol/aprlects/lect27.html#:~:text=If%20a%20given%20mortality%20factor,some%20threshold%20value%2C%20C*</a:t>
            </a:r>
            <a:r>
              <a:rPr lang="en-US" dirty="0"/>
              <a:t>). </a:t>
            </a:r>
          </a:p>
        </p:txBody>
      </p:sp>
      <p:pic>
        <p:nvPicPr>
          <p:cNvPr id="1026" name="Picture 2" descr="Fig. 27.1">
            <a:extLst>
              <a:ext uri="{FF2B5EF4-FFF2-40B4-BE49-F238E27FC236}">
                <a16:creationId xmlns:a16="http://schemas.microsoft.com/office/drawing/2014/main" id="{8826AB84-8AAB-621C-8CCF-5AAB46769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25225"/>
            <a:ext cx="41529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1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282600" y="90425"/>
            <a:ext cx="8618100" cy="1245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Indigenizing the </a:t>
            </a:r>
            <a:endParaRPr/>
          </a:p>
          <a:p>
            <a:pPr marL="0" lvl="0" indent="0" algn="ctr" rtl="0">
              <a:spcBef>
                <a:spcPts val="0"/>
              </a:spcBef>
              <a:spcAft>
                <a:spcPts val="0"/>
              </a:spcAft>
              <a:buNone/>
            </a:pPr>
            <a:r>
              <a:rPr lang="en"/>
              <a:t>North American Model of Wildlife Conservation</a:t>
            </a:r>
            <a:endParaRPr/>
          </a:p>
        </p:txBody>
      </p:sp>
      <p:sp>
        <p:nvSpPr>
          <p:cNvPr id="68" name="Google Shape;68;p14"/>
          <p:cNvSpPr txBox="1">
            <a:spLocks noGrp="1"/>
          </p:cNvSpPr>
          <p:nvPr>
            <p:ph type="body" idx="1"/>
          </p:nvPr>
        </p:nvSpPr>
        <p:spPr>
          <a:xfrm>
            <a:off x="311700" y="1587325"/>
            <a:ext cx="8719500" cy="1798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t>Hessami et al. 2021</a:t>
            </a:r>
            <a:endParaRPr sz="1900"/>
          </a:p>
          <a:p>
            <a:pPr marL="0" lvl="0" indent="0" algn="ctr" rtl="0">
              <a:spcBef>
                <a:spcPts val="1200"/>
              </a:spcBef>
              <a:spcAft>
                <a:spcPts val="1200"/>
              </a:spcAft>
              <a:buNone/>
            </a:pPr>
            <a:r>
              <a:rPr lang="en" sz="1900"/>
              <a:t>Identify the gaps and linkages between the NAM and Indigenous-led conservation efforts and to create the I-NAM that interweaves various Indigenous worldviews and conservation practice</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Why is this Important?</a:t>
            </a:r>
            <a:endParaRPr/>
          </a:p>
        </p:txBody>
      </p:sp>
      <p:sp>
        <p:nvSpPr>
          <p:cNvPr id="74" name="Google Shape;74;p15"/>
          <p:cNvSpPr txBox="1">
            <a:spLocks noGrp="1"/>
          </p:cNvSpPr>
          <p:nvPr>
            <p:ph type="body" idx="1"/>
          </p:nvPr>
        </p:nvSpPr>
        <p:spPr>
          <a:xfrm>
            <a:off x="311700" y="1476375"/>
            <a:ext cx="8520600" cy="2459100"/>
          </a:xfrm>
          <a:prstGeom prst="rect">
            <a:avLst/>
          </a:prstGeom>
        </p:spPr>
        <p:txBody>
          <a:bodyPr spcFirstLastPara="1" wrap="square" lIns="91425" tIns="91425" rIns="91425" bIns="91425" anchor="t" anchorCtr="0">
            <a:normAutofit/>
          </a:bodyPr>
          <a:lstStyle/>
          <a:p>
            <a:pPr indent="-355600">
              <a:buSzPts val="2000"/>
            </a:pPr>
            <a:r>
              <a:rPr lang="en-US" sz="2000" dirty="0"/>
              <a:t>NAM has several shortcomings</a:t>
            </a:r>
            <a:endParaRPr lang="en" sz="2000" dirty="0"/>
          </a:p>
          <a:p>
            <a:pPr lvl="1" indent="-355600">
              <a:buSzPts val="2000"/>
              <a:buChar char="●"/>
            </a:pPr>
            <a:r>
              <a:rPr lang="en" sz="1600" dirty="0"/>
              <a:t>TEK and two-eyed seeing (Tenant 6)</a:t>
            </a:r>
            <a:endParaRPr sz="1600" dirty="0"/>
          </a:p>
          <a:p>
            <a:pPr lvl="1" indent="-355600">
              <a:buSzPts val="2000"/>
              <a:buChar char="●"/>
            </a:pPr>
            <a:r>
              <a:rPr lang="en" sz="1600" dirty="0"/>
              <a:t>Holistic approach (Tenant 5)</a:t>
            </a:r>
          </a:p>
          <a:p>
            <a:pPr lvl="1" indent="-355600">
              <a:buSzPts val="2000"/>
              <a:buChar char="●"/>
            </a:pPr>
            <a:r>
              <a:rPr lang="en" sz="1600" dirty="0"/>
              <a:t>Derived from settler colonialism</a:t>
            </a:r>
            <a:endParaRPr sz="1600" dirty="0"/>
          </a:p>
          <a:p>
            <a:pPr marL="457200" lvl="0" indent="-355600" algn="l" rtl="0">
              <a:spcBef>
                <a:spcPts val="0"/>
              </a:spcBef>
              <a:spcAft>
                <a:spcPts val="0"/>
              </a:spcAft>
              <a:buSzPts val="2000"/>
              <a:buChar char="●"/>
            </a:pPr>
            <a:r>
              <a:rPr lang="en" sz="2000" dirty="0"/>
              <a:t>Need to be continuously learning and improving!</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1</a:t>
            </a:r>
            <a:endParaRPr/>
          </a:p>
        </p:txBody>
      </p:sp>
      <p:sp>
        <p:nvSpPr>
          <p:cNvPr id="80" name="Google Shape;80;p16"/>
          <p:cNvSpPr txBox="1"/>
          <p:nvPr/>
        </p:nvSpPr>
        <p:spPr>
          <a:xfrm>
            <a:off x="428850" y="3916650"/>
            <a:ext cx="82863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Removes colonial language</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Encourages governments to work together and to listen to the needs of the people</a:t>
            </a:r>
            <a:endParaRPr sz="1600">
              <a:latin typeface="Open Sans"/>
              <a:ea typeface="Open Sans"/>
              <a:cs typeface="Open Sans"/>
              <a:sym typeface="Open Sans"/>
            </a:endParaRPr>
          </a:p>
        </p:txBody>
      </p:sp>
      <p:sp>
        <p:nvSpPr>
          <p:cNvPr id="81" name="Google Shape;81;p16"/>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Wildlife Resources Are a Public Trust</a:t>
            </a:r>
            <a:endParaRPr sz="2100">
              <a:latin typeface="Open Sans"/>
              <a:ea typeface="Open Sans"/>
              <a:cs typeface="Open Sans"/>
              <a:sym typeface="Open Sans"/>
            </a:endParaRPr>
          </a:p>
        </p:txBody>
      </p:sp>
      <p:sp>
        <p:nvSpPr>
          <p:cNvPr id="82" name="Google Shape;82;p16"/>
          <p:cNvSpPr txBox="1"/>
          <p:nvPr/>
        </p:nvSpPr>
        <p:spPr>
          <a:xfrm>
            <a:off x="863950" y="1747975"/>
            <a:ext cx="75243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Wildlife are stewarded through an interwoven set of values and visions to holistically manage ecosystems. Indigenous and non-Indigenous governments are held accountable by the public to effectively do so</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2</a:t>
            </a:r>
            <a:endParaRPr/>
          </a:p>
        </p:txBody>
      </p:sp>
      <p:sp>
        <p:nvSpPr>
          <p:cNvPr id="88" name="Google Shape;88;p17"/>
          <p:cNvSpPr txBox="1"/>
          <p:nvPr/>
        </p:nvSpPr>
        <p:spPr>
          <a:xfrm>
            <a:off x="428850" y="3963100"/>
            <a:ext cx="82863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Addresses there are other user groups besides hunters</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Includes those who rely on wildlife for their livelihoods</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Achieve a sustainable harvest </a:t>
            </a:r>
            <a:endParaRPr sz="1600">
              <a:latin typeface="Open Sans"/>
              <a:ea typeface="Open Sans"/>
              <a:cs typeface="Open Sans"/>
              <a:sym typeface="Open Sans"/>
            </a:endParaRPr>
          </a:p>
        </p:txBody>
      </p:sp>
      <p:sp>
        <p:nvSpPr>
          <p:cNvPr id="89" name="Google Shape;89;p17"/>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Markets for game are eliminated</a:t>
            </a:r>
            <a:endParaRPr sz="2100">
              <a:latin typeface="Open Sans"/>
              <a:ea typeface="Open Sans"/>
              <a:cs typeface="Open Sans"/>
              <a:sym typeface="Open Sans"/>
            </a:endParaRPr>
          </a:p>
        </p:txBody>
      </p:sp>
      <p:sp>
        <p:nvSpPr>
          <p:cNvPr id="90" name="Google Shape;90;p17"/>
          <p:cNvSpPr txBox="1"/>
          <p:nvPr/>
        </p:nvSpPr>
        <p:spPr>
          <a:xfrm>
            <a:off x="1107525" y="1722800"/>
            <a:ext cx="71376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Sustainable harvest of wildlife is paramount. Wildlife are not private entities and must be conserved for multiple user-groups, cultures, and livelihoods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3</a:t>
            </a:r>
            <a:endParaRPr/>
          </a:p>
        </p:txBody>
      </p:sp>
      <p:sp>
        <p:nvSpPr>
          <p:cNvPr id="96" name="Google Shape;96;p18"/>
          <p:cNvSpPr txBox="1"/>
          <p:nvPr/>
        </p:nvSpPr>
        <p:spPr>
          <a:xfrm>
            <a:off x="533175" y="3969600"/>
            <a:ext cx="8286300" cy="750945"/>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dirty="0">
                <a:latin typeface="Open Sans"/>
                <a:ea typeface="Open Sans"/>
                <a:cs typeface="Open Sans"/>
                <a:sym typeface="Open Sans"/>
              </a:rPr>
              <a:t>Recognizes Indigenous authority on their own lands</a:t>
            </a:r>
            <a:endParaRPr sz="1600" dirty="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dirty="0">
                <a:latin typeface="Open Sans"/>
                <a:ea typeface="Open Sans"/>
                <a:cs typeface="Open Sans"/>
                <a:sym typeface="Open Sans"/>
              </a:rPr>
              <a:t>Kimmerer and the Honorable Harvest, “let the leaders pass”</a:t>
            </a:r>
            <a:endParaRPr sz="1600" dirty="0">
              <a:latin typeface="Open Sans"/>
              <a:ea typeface="Open Sans"/>
              <a:cs typeface="Open Sans"/>
              <a:sym typeface="Open Sans"/>
            </a:endParaRPr>
          </a:p>
        </p:txBody>
      </p:sp>
      <p:sp>
        <p:nvSpPr>
          <p:cNvPr id="97" name="Google Shape;97;p18"/>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Allocation of Wildlife is by Law</a:t>
            </a:r>
            <a:endParaRPr sz="2100">
              <a:latin typeface="Open Sans"/>
              <a:ea typeface="Open Sans"/>
              <a:cs typeface="Open Sans"/>
              <a:sym typeface="Open Sans"/>
            </a:endParaRPr>
          </a:p>
        </p:txBody>
      </p:sp>
      <p:sp>
        <p:nvSpPr>
          <p:cNvPr id="98" name="Google Shape;98;p18"/>
          <p:cNvSpPr txBox="1"/>
          <p:nvPr/>
        </p:nvSpPr>
        <p:spPr>
          <a:xfrm>
            <a:off x="1078650" y="1680450"/>
            <a:ext cx="69867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Wildlife harvest, and thereby allocation, must recognize the multiple governing bodies that have legal authority on the land</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4</a:t>
            </a:r>
            <a:endParaRPr/>
          </a:p>
        </p:txBody>
      </p:sp>
      <p:sp>
        <p:nvSpPr>
          <p:cNvPr id="104" name="Google Shape;104;p19"/>
          <p:cNvSpPr txBox="1"/>
          <p:nvPr/>
        </p:nvSpPr>
        <p:spPr>
          <a:xfrm>
            <a:off x="533175" y="3838275"/>
            <a:ext cx="82863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Ties in cultural and subsistence uses</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Removes consumptive Western lens</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solidFill>
                  <a:schemeClr val="dk1"/>
                </a:solidFill>
                <a:latin typeface="Open Sans"/>
                <a:ea typeface="Open Sans"/>
                <a:cs typeface="Open Sans"/>
                <a:sym typeface="Open Sans"/>
              </a:rPr>
              <a:t>Again acknowledges Indigenous laws</a:t>
            </a:r>
            <a:endParaRPr sz="1600">
              <a:latin typeface="Open Sans"/>
              <a:ea typeface="Open Sans"/>
              <a:cs typeface="Open Sans"/>
              <a:sym typeface="Open Sans"/>
            </a:endParaRPr>
          </a:p>
        </p:txBody>
      </p:sp>
      <p:sp>
        <p:nvSpPr>
          <p:cNvPr id="105" name="Google Shape;105;p19"/>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Wildlife can be killed only for a legitimate purpose</a:t>
            </a:r>
            <a:endParaRPr sz="2100">
              <a:latin typeface="Open Sans"/>
              <a:ea typeface="Open Sans"/>
              <a:cs typeface="Open Sans"/>
              <a:sym typeface="Open Sans"/>
            </a:endParaRPr>
          </a:p>
        </p:txBody>
      </p:sp>
      <p:sp>
        <p:nvSpPr>
          <p:cNvPr id="106" name="Google Shape;106;p19"/>
          <p:cNvSpPr txBox="1"/>
          <p:nvPr/>
        </p:nvSpPr>
        <p:spPr>
          <a:xfrm>
            <a:off x="810225" y="1832650"/>
            <a:ext cx="75243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Definitions of legitimate take must remain flexible, adhere to respective governing authority, and be centered around food security, conservation, livelihood, and cultural integrity</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5</a:t>
            </a:r>
            <a:endParaRPr/>
          </a:p>
        </p:txBody>
      </p:sp>
      <p:sp>
        <p:nvSpPr>
          <p:cNvPr id="112" name="Google Shape;112;p20"/>
          <p:cNvSpPr txBox="1"/>
          <p:nvPr/>
        </p:nvSpPr>
        <p:spPr>
          <a:xfrm>
            <a:off x="533175" y="4224100"/>
            <a:ext cx="82863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“A Dish with One Spoon”</a:t>
            </a:r>
            <a:endParaRPr sz="16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Inclusion of Indigenous voices at the table</a:t>
            </a:r>
            <a:endParaRPr sz="1600">
              <a:latin typeface="Open Sans"/>
              <a:ea typeface="Open Sans"/>
              <a:cs typeface="Open Sans"/>
              <a:sym typeface="Open Sans"/>
            </a:endParaRPr>
          </a:p>
        </p:txBody>
      </p:sp>
      <p:sp>
        <p:nvSpPr>
          <p:cNvPr id="113" name="Google Shape;113;p20"/>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Wildlife is considered an international resource</a:t>
            </a:r>
            <a:endParaRPr sz="2100">
              <a:latin typeface="Open Sans"/>
              <a:ea typeface="Open Sans"/>
              <a:cs typeface="Open Sans"/>
              <a:sym typeface="Open Sans"/>
            </a:endParaRPr>
          </a:p>
        </p:txBody>
      </p:sp>
      <p:sp>
        <p:nvSpPr>
          <p:cNvPr id="114" name="Google Shape;114;p20"/>
          <p:cNvSpPr txBox="1"/>
          <p:nvPr/>
        </p:nvSpPr>
        <p:spPr>
          <a:xfrm>
            <a:off x="1051350" y="1716900"/>
            <a:ext cx="70413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Wildlife do not exist within fixed political boundaries. Therefore, cross-boundary collaborations between non-Indigenous and Indigenous governments are integral to effective wildlife conservation</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225500"/>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Tenant 6</a:t>
            </a:r>
            <a:endParaRPr/>
          </a:p>
        </p:txBody>
      </p:sp>
      <p:sp>
        <p:nvSpPr>
          <p:cNvPr id="120" name="Google Shape;120;p21"/>
          <p:cNvSpPr txBox="1"/>
          <p:nvPr/>
        </p:nvSpPr>
        <p:spPr>
          <a:xfrm>
            <a:off x="428850" y="4460325"/>
            <a:ext cx="8286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Open Sans"/>
              <a:buChar char="●"/>
            </a:pPr>
            <a:r>
              <a:rPr lang="en" sz="1600">
                <a:latin typeface="Open Sans"/>
                <a:ea typeface="Open Sans"/>
                <a:cs typeface="Open Sans"/>
                <a:sym typeface="Open Sans"/>
              </a:rPr>
              <a:t>Inclusion of TEK and two-eyed seeing</a:t>
            </a:r>
            <a:endParaRPr sz="1600">
              <a:latin typeface="Open Sans"/>
              <a:ea typeface="Open Sans"/>
              <a:cs typeface="Open Sans"/>
              <a:sym typeface="Open Sans"/>
            </a:endParaRPr>
          </a:p>
        </p:txBody>
      </p:sp>
      <p:sp>
        <p:nvSpPr>
          <p:cNvPr id="121" name="Google Shape;121;p21"/>
          <p:cNvSpPr txBox="1"/>
          <p:nvPr/>
        </p:nvSpPr>
        <p:spPr>
          <a:xfrm>
            <a:off x="914175" y="1056800"/>
            <a:ext cx="752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Open Sans"/>
                <a:ea typeface="Open Sans"/>
                <a:cs typeface="Open Sans"/>
                <a:sym typeface="Open Sans"/>
              </a:rPr>
              <a:t>NAM: Science is the proper tool to discharge wildlife policy</a:t>
            </a:r>
            <a:endParaRPr sz="2100">
              <a:latin typeface="Open Sans"/>
              <a:ea typeface="Open Sans"/>
              <a:cs typeface="Open Sans"/>
              <a:sym typeface="Open Sans"/>
            </a:endParaRPr>
          </a:p>
        </p:txBody>
      </p:sp>
      <p:sp>
        <p:nvSpPr>
          <p:cNvPr id="122" name="Google Shape;122;p21"/>
          <p:cNvSpPr txBox="1"/>
          <p:nvPr/>
        </p:nvSpPr>
        <p:spPr>
          <a:xfrm>
            <a:off x="979650" y="1851950"/>
            <a:ext cx="71847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I-NAM: Indigenous and Western knowledge systems must build an ethic of coexistence to effectively implement wildlife conservation policy</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1262</Words>
  <Application>Microsoft Office PowerPoint</Application>
  <PresentationFormat>On-screen Show (16:9)</PresentationFormat>
  <Paragraphs>113</Paragraphs>
  <Slides>17</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Economica</vt:lpstr>
      <vt:lpstr>Arial</vt:lpstr>
      <vt:lpstr>Open Sans</vt:lpstr>
      <vt:lpstr>Luxe</vt:lpstr>
      <vt:lpstr>EFB 390 Recitation</vt:lpstr>
      <vt:lpstr>Indigenizing the  North American Model of Wildlife Conservation</vt:lpstr>
      <vt:lpstr>Why is this Important?</vt:lpstr>
      <vt:lpstr>Tenant 1</vt:lpstr>
      <vt:lpstr>Tenant 2</vt:lpstr>
      <vt:lpstr>Tenant 3</vt:lpstr>
      <vt:lpstr>Tenant 4</vt:lpstr>
      <vt:lpstr>Tenant 5</vt:lpstr>
      <vt:lpstr>Tenant 6</vt:lpstr>
      <vt:lpstr>Tenant 7</vt:lpstr>
      <vt:lpstr>Klinse-Za mountain caribou</vt:lpstr>
      <vt:lpstr>PowerPoint Presentation</vt:lpstr>
      <vt:lpstr>FINAL PRESENTATIONS - “What’s the deal with…”</vt:lpstr>
      <vt:lpstr>Timeline</vt:lpstr>
      <vt:lpstr>Reminders</vt:lpstr>
      <vt:lpstr>Last week review…</vt:lpstr>
      <vt:lpstr>Compensatory vs additive mortality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EFB 390 Recitation</dc:title>
  <cp:lastModifiedBy>Chloe Beaupre</cp:lastModifiedBy>
  <cp:revision>9</cp:revision>
  <dcterms:modified xsi:type="dcterms:W3CDTF">2022-11-01T21:25:14Z</dcterms:modified>
</cp:coreProperties>
</file>